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0" r:id="rId3"/>
    <p:sldId id="258" r:id="rId4"/>
    <p:sldId id="275" r:id="rId5"/>
    <p:sldId id="276" r:id="rId6"/>
    <p:sldId id="277" r:id="rId7"/>
    <p:sldId id="278" r:id="rId8"/>
    <p:sldId id="279" r:id="rId9"/>
    <p:sldId id="273" r:id="rId10"/>
    <p:sldId id="274" r:id="rId11"/>
    <p:sldId id="269" r:id="rId12"/>
    <p:sldId id="270" r:id="rId13"/>
    <p:sldId id="271" r:id="rId14"/>
    <p:sldId id="259" r:id="rId15"/>
    <p:sldId id="268" r:id="rId16"/>
    <p:sldId id="260" r:id="rId17"/>
    <p:sldId id="272" r:id="rId18"/>
    <p:sldId id="261" r:id="rId19"/>
    <p:sldId id="262" r:id="rId20"/>
    <p:sldId id="263" r:id="rId21"/>
    <p:sldId id="264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58" d="100"/>
          <a:sy n="5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A4B79-826E-4DF2-841C-0912AE074889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85E80-2783-40AD-832D-0CD7C800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2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0D9C5E-706E-4703-B19D-EBCB9CD79191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106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8FA3DD-0CB4-440E-8247-830341D20181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0949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5C24DD-1C3F-4156-9C31-0D8302A5DA36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0D2295-1ED7-4253-8C49-99DB83D02518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237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2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5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9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4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9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2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6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1CF9-F3D6-4242-969E-F367F53AE378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E008-3FCA-4FFF-A58C-F4E6B66E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nhc.noaa.gov/outreach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Meteorology 2020: Severe Storms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JHU Science Olympiad Workshop</a:t>
            </a:r>
          </a:p>
          <a:p>
            <a:r>
              <a:rPr lang="en-US" dirty="0" smtClean="0"/>
              <a:t>Anand Gnanadesikan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Answer- it takes a force to make things go in a circle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9461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we look down on our coffee cup…</a:t>
            </a:r>
          </a:p>
          <a:p>
            <a:r>
              <a:rPr lang="en-US" dirty="0" smtClean="0"/>
              <a:t>The velocity of a parcel of coffee (black arrows) changes as it moves around the cup.</a:t>
            </a:r>
          </a:p>
          <a:p>
            <a:r>
              <a:rPr lang="en-US" dirty="0" smtClean="0"/>
              <a:t>If we have a low pressure in the center of the cup..</a:t>
            </a:r>
          </a:p>
          <a:p>
            <a:r>
              <a:rPr lang="en-US" dirty="0" smtClean="0"/>
              <a:t>This generates the required force (</a:t>
            </a:r>
            <a:r>
              <a:rPr lang="en-US" dirty="0" smtClean="0">
                <a:solidFill>
                  <a:srgbClr val="FF0000"/>
                </a:solidFill>
              </a:rPr>
              <a:t>red arrows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Result is that instead of pressure driving a convergent flow to the center, it drives a “jet” around </a:t>
            </a:r>
            <a:r>
              <a:rPr lang="en-US" dirty="0" smtClean="0"/>
              <a:t>the central low</a:t>
            </a: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7281957" y="1945178"/>
            <a:ext cx="3192087" cy="327521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62612" y="4605251"/>
            <a:ext cx="1230283" cy="16625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411102" y="2643447"/>
            <a:ext cx="1133302" cy="3602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875528" y="2842953"/>
            <a:ext cx="1386" cy="119192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113229" y="2707615"/>
            <a:ext cx="20782" cy="137324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976367" y="4080861"/>
            <a:ext cx="1386" cy="1191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250678" y="3438915"/>
            <a:ext cx="1223366" cy="35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887700" y="2059004"/>
            <a:ext cx="1386" cy="11113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57665" y="3394238"/>
            <a:ext cx="1116667" cy="82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96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we look down on the earth from above the pole which way does it spin?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8499"/>
            <a:ext cx="4876800" cy="487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938" y="1992283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Similarly…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Low pressure systems are spinning faster than the earth underneath them…pressure provides extra centripetal force.</a:t>
            </a:r>
          </a:p>
          <a:p>
            <a:r>
              <a:rPr lang="en-US" dirty="0" smtClean="0"/>
              <a:t>High pressure systems are spinning slower than the earth underneath them, pressure allows this to happen by slowing down acceleration otherwise provided by gravity. </a:t>
            </a:r>
          </a:p>
          <a:p>
            <a:r>
              <a:rPr lang="en-US" dirty="0" smtClean="0"/>
              <a:t>But direction of earth’s spin is opposite in each hemisphere- so low pressure systems spin counterclockwise in northern hemisphere and clockwise in Southern Hemisphere.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way of thinking about this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8499"/>
            <a:ext cx="4876800" cy="4876800"/>
          </a:xfrm>
          <a:prstGeom prst="rect">
            <a:avLst/>
          </a:prstGeom>
        </p:spPr>
      </p:pic>
      <p:sp>
        <p:nvSpPr>
          <p:cNvPr id="10" name="Circular Arrow 9"/>
          <p:cNvSpPr/>
          <p:nvPr/>
        </p:nvSpPr>
        <p:spPr>
          <a:xfrm flipV="1">
            <a:off x="2047688" y="2834749"/>
            <a:ext cx="2310938" cy="2579716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784" y="41424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06841" y="42920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5585" y="3990109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581891" y="4124607"/>
            <a:ext cx="1465797" cy="46966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4227034" y="4262057"/>
            <a:ext cx="1341079" cy="399304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ircular Arrow 22"/>
          <p:cNvSpPr/>
          <p:nvPr/>
        </p:nvSpPr>
        <p:spPr>
          <a:xfrm flipV="1">
            <a:off x="1102821" y="4292029"/>
            <a:ext cx="4717473" cy="2974462"/>
          </a:xfrm>
          <a:prstGeom prst="circularArrow">
            <a:avLst>
              <a:gd name="adj1" fmla="val 7781"/>
              <a:gd name="adj2" fmla="val 1398155"/>
              <a:gd name="adj3" fmla="val 20352949"/>
              <a:gd name="adj4" fmla="val 11407820"/>
              <a:gd name="adj5" fmla="val 2333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5819" y="1690688"/>
            <a:ext cx="39069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parcel which is at rest with respect to the earth on the equator has high eastward momentum (m*v) and thus high angular momentum  (m*v*r)</a:t>
            </a:r>
          </a:p>
          <a:p>
            <a:endParaRPr lang="en-US" dirty="0"/>
          </a:p>
          <a:p>
            <a:r>
              <a:rPr lang="en-US" dirty="0" smtClean="0"/>
              <a:t>If I push a parcel to lower latitudes (via say a pressure force) it has excess momentum  and so curves to the right. (in the left in the Southern Hemisphere).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explains why there are jet streams, and in turn why weather in the mid-latitudes tends to move from west to east (eastward or westerly)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How do we know this is a hurricane?</a:t>
            </a:r>
          </a:p>
        </p:txBody>
      </p:sp>
      <p:pic>
        <p:nvPicPr>
          <p:cNvPr id="4099" name="Picture 5" descr="Satellite image of hurricane ivan off of Jama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7999"/>
          <a:stretch>
            <a:fillRect/>
          </a:stretch>
        </p:blipFill>
        <p:spPr bwMode="auto">
          <a:xfrm>
            <a:off x="4648201" y="1524000"/>
            <a:ext cx="34464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812926" y="1941514"/>
            <a:ext cx="2759075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/>
              <a:t>Location- it’s a strong convective system over the Caribbean</a:t>
            </a:r>
          </a:p>
          <a:p>
            <a:pPr eaLnBrk="1" hangingPunct="1">
              <a:buFontTx/>
              <a:buAutoNum type="arabicPeriod"/>
            </a:pPr>
            <a:r>
              <a:rPr lang="en-US" altLang="en-US"/>
              <a:t>Organization, it’s relatively symmetric</a:t>
            </a:r>
          </a:p>
          <a:p>
            <a:pPr eaLnBrk="1" hangingPunct="1"/>
            <a:r>
              <a:rPr lang="en-US" altLang="en-US"/>
              <a:t>3. Presence of an “eye” (warm core- this is the key to distinguishing tropical cyclones from extratropical ones).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632325" y="598011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Hurricane Ivan, 2004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2574925" y="6284913"/>
            <a:ext cx="700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Special case of a general phenomenon known as a tropical cyclone</a:t>
            </a:r>
          </a:p>
        </p:txBody>
      </p:sp>
    </p:spTree>
    <p:extLst>
      <p:ext uri="{BB962C8B-B14F-4D97-AF65-F5344CB8AC3E}">
        <p14:creationId xmlns:p14="http://schemas.microsoft.com/office/powerpoint/2010/main" val="365758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Coriolis and pressure force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Needed elements: Lazy </a:t>
            </a:r>
            <a:r>
              <a:rPr lang="en-US" dirty="0"/>
              <a:t>S</a:t>
            </a:r>
            <a:r>
              <a:rPr lang="en-US" dirty="0" smtClean="0"/>
              <a:t>usan, pan,  small nail, tape, plastic bottle(s).</a:t>
            </a:r>
          </a:p>
          <a:p>
            <a:r>
              <a:rPr lang="en-US" dirty="0" smtClean="0"/>
              <a:t>Pierce plastic bottle at two levels, cover holes with tape, fill with water, cap.</a:t>
            </a:r>
          </a:p>
          <a:p>
            <a:r>
              <a:rPr lang="en-US" dirty="0" smtClean="0"/>
              <a:t>Place bottl</a:t>
            </a:r>
            <a:r>
              <a:rPr lang="en-US" dirty="0" smtClean="0"/>
              <a:t>e(s)</a:t>
            </a:r>
            <a:r>
              <a:rPr lang="en-US" dirty="0" smtClean="0"/>
              <a:t> on Lazy Susan, remove tape from both holes</a:t>
            </a:r>
          </a:p>
          <a:p>
            <a:r>
              <a:rPr lang="en-US" dirty="0" smtClean="0"/>
              <a:t>Note which direction the stream takes.</a:t>
            </a:r>
          </a:p>
          <a:p>
            <a:r>
              <a:rPr lang="en-US" dirty="0" smtClean="0"/>
              <a:t>As Lazy Susan turns, note deflection of 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Wind speed distribution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772400" y="1447801"/>
            <a:ext cx="2895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/>
              <a:t>Depends on speed at which center moves as well as central pressure.</a:t>
            </a:r>
          </a:p>
          <a:p>
            <a:pPr eaLnBrk="1" hangingPunct="1">
              <a:buFontTx/>
              <a:buNone/>
            </a:pPr>
            <a:endParaRPr lang="en-US" altLang="en-US" sz="2400"/>
          </a:p>
          <a:p>
            <a:pPr eaLnBrk="1" hangingPunct="1">
              <a:buFontTx/>
              <a:buNone/>
            </a:pPr>
            <a:r>
              <a:rPr lang="en-US" altLang="en-US" sz="2400"/>
              <a:t>Highest winds in Atlantic hurricanes found to right of the center of motion.</a:t>
            </a:r>
          </a:p>
        </p:txBody>
      </p:sp>
      <p:pic>
        <p:nvPicPr>
          <p:cNvPr id="5125" name="Picture 5" descr="15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7614"/>
            <a:ext cx="5595938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1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8751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On a rotating planet, if you push on some it will eventually tend to move at right angles to the direction in which you push it</a:t>
            </a:r>
          </a:p>
          <a:p>
            <a:r>
              <a:rPr lang="en-US" dirty="0" smtClean="0"/>
              <a:t>In northern hemisphere it will tend to move to the right.</a:t>
            </a:r>
          </a:p>
          <a:p>
            <a:r>
              <a:rPr lang="en-US" dirty="0" smtClean="0"/>
              <a:t>In Southern Hemisphere it will tend to move to the left.</a:t>
            </a:r>
          </a:p>
          <a:p>
            <a:r>
              <a:rPr lang="en-US" dirty="0" smtClean="0"/>
              <a:t>Only along the equator do things move in the direction in which you push them.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A cyclone is approaching Darwin, Australia from the north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marL="609600" indent="-609600">
              <a:buNone/>
            </a:pPr>
            <a:r>
              <a:rPr lang="en-US" altLang="en-US"/>
              <a:t>In which quadrant are the highest waves?</a:t>
            </a:r>
          </a:p>
          <a:p>
            <a:pPr marL="609600" indent="-609600">
              <a:buFontTx/>
              <a:buAutoNum type="alphaUcPeriod"/>
            </a:pPr>
            <a:r>
              <a:rPr lang="en-US" altLang="en-US"/>
              <a:t>Northeast</a:t>
            </a:r>
          </a:p>
          <a:p>
            <a:pPr marL="609600" indent="-609600">
              <a:buFontTx/>
              <a:buAutoNum type="alphaUcPeriod"/>
            </a:pPr>
            <a:r>
              <a:rPr lang="en-US" altLang="en-US"/>
              <a:t>Northwest</a:t>
            </a:r>
          </a:p>
          <a:p>
            <a:pPr marL="609600" indent="-609600">
              <a:buFontTx/>
              <a:buAutoNum type="alphaUcPeriod"/>
            </a:pPr>
            <a:r>
              <a:rPr lang="en-US" altLang="en-US"/>
              <a:t>Southeast</a:t>
            </a:r>
          </a:p>
          <a:p>
            <a:pPr marL="609600" indent="-609600">
              <a:buFontTx/>
              <a:buAutoNum type="alphaUcPeriod"/>
            </a:pPr>
            <a:r>
              <a:rPr lang="en-US" altLang="en-US"/>
              <a:t>Southwest</a:t>
            </a:r>
          </a:p>
          <a:p>
            <a:pPr marL="609600" indent="-609600">
              <a:buFontTx/>
              <a:buAutoNum type="alphaUcPeriod"/>
            </a:pPr>
            <a:endParaRPr lang="en-US" altLang="en-US"/>
          </a:p>
          <a:p>
            <a:pPr marL="609600" indent="-609600">
              <a:buNone/>
            </a:pPr>
            <a:r>
              <a:rPr lang="en-US" altLang="en-US"/>
              <a:t>Answer is southeast- to the </a:t>
            </a:r>
            <a:r>
              <a:rPr lang="en-US" altLang="en-US" b="1"/>
              <a:t>left</a:t>
            </a:r>
            <a:r>
              <a:rPr lang="en-US" altLang="en-US"/>
              <a:t> of the direction of motion as we are in the Southern Hemisphere.</a:t>
            </a:r>
          </a:p>
        </p:txBody>
      </p:sp>
    </p:spTree>
    <p:extLst>
      <p:ext uri="{BB962C8B-B14F-4D97-AF65-F5344CB8AC3E}">
        <p14:creationId xmlns:p14="http://schemas.microsoft.com/office/powerpoint/2010/main" val="38571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Distribution of tropical cyclones</a:t>
            </a: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7848600" y="1371601"/>
            <a:ext cx="2819400" cy="4525963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North Atlantic, NE Pacific Hurricane (Carib god)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Northwest Pacific Typhoon (Japanese </a:t>
            </a:r>
            <a:r>
              <a:rPr lang="en-US" altLang="en-US" sz="2400" dirty="0" err="1"/>
              <a:t>fr.</a:t>
            </a:r>
            <a:r>
              <a:rPr lang="en-US" altLang="en-US" sz="2400" dirty="0"/>
              <a:t> Chinese </a:t>
            </a:r>
            <a:r>
              <a:rPr lang="en-US" altLang="en-US" sz="2400" dirty="0" err="1"/>
              <a:t>fr.</a:t>
            </a:r>
            <a:r>
              <a:rPr lang="en-US" altLang="en-US" sz="2400" dirty="0"/>
              <a:t> Arabic </a:t>
            </a:r>
            <a:r>
              <a:rPr lang="en-US" altLang="en-US" sz="2400" dirty="0" err="1"/>
              <a:t>fr</a:t>
            </a:r>
            <a:r>
              <a:rPr lang="en-US" altLang="en-US" sz="2400" dirty="0"/>
              <a:t> Greek strong wind?)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Rest of world Cyclone (</a:t>
            </a:r>
            <a:r>
              <a:rPr lang="en-US" altLang="en-US" sz="2400" dirty="0" err="1"/>
              <a:t>fr.</a:t>
            </a:r>
            <a:r>
              <a:rPr lang="en-US" altLang="en-US" sz="2400" dirty="0"/>
              <a:t> Greek, coil)</a:t>
            </a:r>
          </a:p>
        </p:txBody>
      </p:sp>
      <p:pic>
        <p:nvPicPr>
          <p:cNvPr id="7172" name="Picture 4" descr="15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1"/>
            <a:ext cx="60198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0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Ahrens Meteorology Today (available used)</a:t>
            </a:r>
          </a:p>
          <a:p>
            <a:r>
              <a:rPr lang="en-US" dirty="0" smtClean="0"/>
              <a:t>National Hurricane Center website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 https</a:t>
            </a:r>
            <a:r>
              <a:rPr lang="en-US" dirty="0">
                <a:hlinkClick r:id="rId2"/>
              </a:rPr>
              <a:t>://www.nhc.noaa.gov/outreach/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21" y="2060517"/>
            <a:ext cx="3691890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5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Definition of tropical cyclones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5410200" cy="4525963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Tropical disturbance: Convective region 100-300km across, convection maintained for more than 24 hours.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Tropical depression: Tropical disturbance with a closed circulation, winds less than 17 m/s (33 knots, 38 mph, “Gale force”) Denoted by number.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Tropical storm: Winds between 17 and 33 m/s (38-74 mph). At this point storm gets named.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Hurricane/Typhoon/Cyclone: Winds over 33 m/s, 74 mph.</a:t>
            </a:r>
          </a:p>
        </p:txBody>
      </p:sp>
      <p:pic>
        <p:nvPicPr>
          <p:cNvPr id="8196" name="Picture 4" descr="ch8_overview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6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Interbasin distribution of TCs, SSTs</a:t>
            </a:r>
          </a:p>
        </p:txBody>
      </p:sp>
      <p:pic>
        <p:nvPicPr>
          <p:cNvPr id="9219" name="Picture 5" descr="reynolds_sst_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1"/>
            <a:ext cx="44196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2651125" y="590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524000" y="5257800"/>
            <a:ext cx="639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SSTs below 24C seem to suppress cyclone formation…</a:t>
            </a:r>
          </a:p>
          <a:p>
            <a:pPr eaLnBrk="1" hangingPunct="1"/>
            <a:r>
              <a:rPr lang="en-US" altLang="en-US"/>
              <a:t>but cyclone frequency doesn’t track SST in a simple manner. </a:t>
            </a:r>
          </a:p>
        </p:txBody>
      </p:sp>
      <p:sp>
        <p:nvSpPr>
          <p:cNvPr id="9222" name="AutoShape 10" descr="Global Distribution of TC tracks 1851-2006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3" name="Picture 11" descr="GlobalTropicalCyclon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5105400" y="3657600"/>
            <a:ext cx="381000" cy="228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5" name="Picture 13" descr="reynolds_sst_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1"/>
            <a:ext cx="44196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4" descr="GlobalTropicalCyclon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1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651125" y="590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81200" y="5943601"/>
            <a:ext cx="473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http://www.aoml.noaa.gov/hrd/tcfaq/E10.html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-333375" y="-3227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0181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15346"/>
              </p:ext>
            </p:extLst>
          </p:nvPr>
        </p:nvGraphicFramePr>
        <p:xfrm>
          <a:off x="1905000" y="228601"/>
          <a:ext cx="4294188" cy="5580503"/>
        </p:xfrm>
        <a:graphic>
          <a:graphicData uri="http://schemas.openxmlformats.org/drawingml/2006/table">
            <a:tbl>
              <a:tblPr/>
              <a:tblGrid>
                <a:gridCol w="107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2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 Storm or stronger (greater than 17 m/s sustained winds)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6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Basin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Least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Atlantic*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Pacific**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 Pacific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6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Indian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Indian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 SE Indian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 SW Pacific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6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Globally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86.0</a:t>
                      </a:r>
                    </a:p>
                  </a:txBody>
                  <a:tcPr marT="45715" marB="4571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348" name="Text Box 60"/>
          <p:cNvSpPr txBox="1">
            <a:spLocks noChangeArrowheads="1"/>
          </p:cNvSpPr>
          <p:nvPr/>
        </p:nvSpPr>
        <p:spPr bwMode="auto">
          <a:xfrm>
            <a:off x="7146926" y="646114"/>
            <a:ext cx="3063875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-N. Indian is very warm, but has relatively few tropical cyclones. Why?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-SW Indian is cooler than N. Indian but has more cyclones. Why?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Other questions: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Why is the annual variation from basin to basin so large, but the total variation is relatively small?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Why is there apparently more relative variation in the N. Atlantic than in any other basin?</a:t>
            </a:r>
          </a:p>
        </p:txBody>
      </p:sp>
    </p:spTree>
    <p:extLst>
      <p:ext uri="{BB962C8B-B14F-4D97-AF65-F5344CB8AC3E}">
        <p14:creationId xmlns:p14="http://schemas.microsoft.com/office/powerpoint/2010/main" val="2973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General slide on study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Read the rules</a:t>
            </a:r>
          </a:p>
          <a:p>
            <a:r>
              <a:rPr lang="en-US" dirty="0" smtClean="0"/>
              <a:t>Build a binder</a:t>
            </a:r>
          </a:p>
          <a:p>
            <a:pPr lvl="1"/>
            <a:r>
              <a:rPr lang="en-US" dirty="0" smtClean="0"/>
              <a:t>For each concept in the list of concepts, </a:t>
            </a:r>
            <a:r>
              <a:rPr lang="en-US" i="1" dirty="0" smtClean="0"/>
              <a:t>write down </a:t>
            </a:r>
            <a:r>
              <a:rPr lang="en-US" dirty="0" smtClean="0"/>
              <a:t>a paragraph or so of information/include pictures.</a:t>
            </a:r>
          </a:p>
          <a:p>
            <a:pPr lvl="1"/>
            <a:r>
              <a:rPr lang="en-US" dirty="0" smtClean="0"/>
              <a:t>You may, or may not be allowed to use the binder in the test… but the process of building it will give you a huge amount of information.</a:t>
            </a:r>
          </a:p>
          <a:p>
            <a:pPr lvl="1"/>
            <a:r>
              <a:rPr lang="en-US" dirty="0" smtClean="0"/>
              <a:t>Do not simply download and print out material. </a:t>
            </a:r>
          </a:p>
          <a:p>
            <a:r>
              <a:rPr lang="en-US" dirty="0"/>
              <a:t>U</a:t>
            </a:r>
            <a:r>
              <a:rPr lang="en-US" dirty="0" smtClean="0"/>
              <a:t>se the binder to generate tests for themselves.</a:t>
            </a:r>
          </a:p>
          <a:p>
            <a:endParaRPr lang="en-US" dirty="0"/>
          </a:p>
          <a:p>
            <a:r>
              <a:rPr lang="en-US" dirty="0" smtClean="0"/>
              <a:t>Coaches major role- accountability, helping understand concepts.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is pressure?</a:t>
            </a:r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 flipV="1">
            <a:off x="2971800" y="31242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9"/>
          <p:cNvSpPr>
            <a:spLocks noChangeShapeType="1"/>
          </p:cNvSpPr>
          <p:nvPr/>
        </p:nvSpPr>
        <p:spPr bwMode="auto">
          <a:xfrm flipV="1">
            <a:off x="2971800" y="1524000"/>
            <a:ext cx="1066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Line 10"/>
          <p:cNvSpPr>
            <a:spLocks noChangeShapeType="1"/>
          </p:cNvSpPr>
          <p:nvPr/>
        </p:nvSpPr>
        <p:spPr bwMode="auto">
          <a:xfrm flipV="1">
            <a:off x="2971800" y="38862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 flipH="1" flipV="1">
            <a:off x="4038600" y="1524000"/>
            <a:ext cx="762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12"/>
          <p:cNvSpPr>
            <a:spLocks noChangeShapeType="1"/>
          </p:cNvSpPr>
          <p:nvPr/>
        </p:nvSpPr>
        <p:spPr bwMode="auto">
          <a:xfrm flipV="1">
            <a:off x="7010400" y="32004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13"/>
          <p:cNvSpPr>
            <a:spLocks noChangeShapeType="1"/>
          </p:cNvSpPr>
          <p:nvPr/>
        </p:nvSpPr>
        <p:spPr bwMode="auto">
          <a:xfrm flipV="1">
            <a:off x="7010400" y="1600200"/>
            <a:ext cx="1066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14"/>
          <p:cNvSpPr>
            <a:spLocks noChangeShapeType="1"/>
          </p:cNvSpPr>
          <p:nvPr/>
        </p:nvSpPr>
        <p:spPr bwMode="auto">
          <a:xfrm flipV="1">
            <a:off x="7010400" y="39624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5"/>
          <p:cNvSpPr>
            <a:spLocks noChangeShapeType="1"/>
          </p:cNvSpPr>
          <p:nvPr/>
        </p:nvSpPr>
        <p:spPr bwMode="auto">
          <a:xfrm flipH="1" flipV="1">
            <a:off x="8077200" y="1600200"/>
            <a:ext cx="762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Oval 16"/>
          <p:cNvSpPr>
            <a:spLocks noChangeArrowheads="1"/>
          </p:cNvSpPr>
          <p:nvPr/>
        </p:nvSpPr>
        <p:spPr bwMode="auto">
          <a:xfrm>
            <a:off x="35052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6" name="Text Box 17"/>
          <p:cNvSpPr txBox="1">
            <a:spLocks noChangeArrowheads="1"/>
          </p:cNvSpPr>
          <p:nvPr/>
        </p:nvSpPr>
        <p:spPr bwMode="auto">
          <a:xfrm>
            <a:off x="3108326" y="5522914"/>
            <a:ext cx="46640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Imagine we have a molecule bouncing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back and forth between two plates a distance L apart at speed v.</a:t>
            </a: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8670926" y="1636714"/>
            <a:ext cx="1539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What is the time T between collisions?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915400" y="3276601"/>
            <a:ext cx="88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T=2L/v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7985126" y="4572001"/>
            <a:ext cx="2682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 every T seconds,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left-hand wall changes the velocity of the molecule by 2v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8610600" y="6096001"/>
            <a:ext cx="88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dv=2*v</a:t>
            </a:r>
          </a:p>
        </p:txBody>
      </p:sp>
      <p:sp>
        <p:nvSpPr>
          <p:cNvPr id="21521" name="Line 23"/>
          <p:cNvSpPr>
            <a:spLocks noChangeShapeType="1"/>
          </p:cNvSpPr>
          <p:nvPr/>
        </p:nvSpPr>
        <p:spPr bwMode="auto">
          <a:xfrm>
            <a:off x="4419600" y="15240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Text Box 24"/>
          <p:cNvSpPr txBox="1">
            <a:spLocks noChangeArrowheads="1"/>
          </p:cNvSpPr>
          <p:nvPr/>
        </p:nvSpPr>
        <p:spPr bwMode="auto">
          <a:xfrm>
            <a:off x="5546725" y="16367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65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2.08044E-6 L 0.375 2.080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 animBg="1"/>
      <p:bldP spid="15379" grpId="0"/>
      <p:bldP spid="15380" grpId="0"/>
      <p:bldP spid="153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 on average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Force=mass*acceleration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Force=m(2v/T)=m*(2*v)/(2*L/v)=mv</a:t>
            </a:r>
            <a:r>
              <a:rPr lang="en-US" altLang="en-US" baseline="30000" smtClean="0"/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But this is just twice the kinetic energy in one direction–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Force from one molecule=k</a:t>
            </a:r>
            <a:r>
              <a:rPr lang="en-US" altLang="en-US" baseline="-25000" smtClean="0"/>
              <a:t>B</a:t>
            </a:r>
            <a:r>
              <a:rPr lang="en-US" altLang="en-US" smtClean="0"/>
              <a:t>T/L</a:t>
            </a:r>
          </a:p>
        </p:txBody>
      </p:sp>
    </p:spTree>
    <p:extLst>
      <p:ext uri="{BB962C8B-B14F-4D97-AF65-F5344CB8AC3E}">
        <p14:creationId xmlns:p14="http://schemas.microsoft.com/office/powerpoint/2010/main" val="39337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If now in each unit of area A…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2971800" y="27432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 flipV="1">
            <a:off x="2971800" y="1143000"/>
            <a:ext cx="1066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2971800" y="35052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 flipV="1">
            <a:off x="4038600" y="1143000"/>
            <a:ext cx="762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7010400" y="28194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7010400" y="1219200"/>
            <a:ext cx="1066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7010400" y="3546475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H="1" flipV="1">
            <a:off x="8077200" y="1219200"/>
            <a:ext cx="762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3505200" y="3124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5" name="Oval 17"/>
          <p:cNvSpPr>
            <a:spLocks noChangeArrowheads="1"/>
          </p:cNvSpPr>
          <p:nvPr/>
        </p:nvSpPr>
        <p:spPr bwMode="auto">
          <a:xfrm>
            <a:off x="72390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6" name="Oval 18"/>
          <p:cNvSpPr>
            <a:spLocks noChangeArrowheads="1"/>
          </p:cNvSpPr>
          <p:nvPr/>
        </p:nvSpPr>
        <p:spPr bwMode="auto">
          <a:xfrm>
            <a:off x="35052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4" name="Text Box 19"/>
          <p:cNvSpPr txBox="1">
            <a:spLocks noChangeArrowheads="1"/>
          </p:cNvSpPr>
          <p:nvPr/>
        </p:nvSpPr>
        <p:spPr bwMode="auto">
          <a:xfrm>
            <a:off x="2438400" y="5084763"/>
            <a:ext cx="673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We have N molecules: Average force is N*k</a:t>
            </a:r>
            <a:r>
              <a:rPr lang="en-US" altLang="en-US" sz="1800" baseline="-25000"/>
              <a:t>B</a:t>
            </a:r>
            <a:r>
              <a:rPr lang="en-US" altLang="en-US" sz="1800"/>
              <a:t>*T/(L*A)=(N/V)*k</a:t>
            </a:r>
            <a:r>
              <a:rPr lang="en-US" altLang="en-US" sz="1800" baseline="-25000"/>
              <a:t>B</a:t>
            </a:r>
            <a:r>
              <a:rPr lang="en-US" altLang="en-US" sz="1800"/>
              <a:t>*T</a:t>
            </a:r>
          </a:p>
        </p:txBody>
      </p:sp>
      <p:sp>
        <p:nvSpPr>
          <p:cNvPr id="25615" name="Text Box 20"/>
          <p:cNvSpPr txBox="1">
            <a:spLocks noChangeArrowheads="1"/>
          </p:cNvSpPr>
          <p:nvPr/>
        </p:nvSpPr>
        <p:spPr bwMode="auto">
          <a:xfrm>
            <a:off x="2209800" y="5562601"/>
            <a:ext cx="241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Pressure is force/area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5638800" y="5410200"/>
            <a:ext cx="117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p=nk</a:t>
            </a:r>
            <a:r>
              <a:rPr lang="en-US" altLang="en-US" sz="2400" baseline="-25000"/>
              <a:t>B</a:t>
            </a:r>
            <a:r>
              <a:rPr lang="en-US" altLang="en-US" sz="2400"/>
              <a:t>T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7162800" y="5522913"/>
            <a:ext cx="158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Ideal gas law!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5638800" y="6169026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Number density</a:t>
            </a:r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V="1">
            <a:off x="6019800" y="5943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2.08044E-6 L 0.375 2.080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4.88211E-6 L -0.38333 -0.0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-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4.92372E-6 L 0.375 -4.9237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nimBg="1"/>
      <p:bldP spid="17425" grpId="0" animBg="1"/>
      <p:bldP spid="17426" grpId="0" animBg="1"/>
      <p:bldP spid="17429" grpId="0"/>
      <p:bldP spid="17430" grpId="0"/>
      <p:bldP spid="174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Note one implication</a:t>
            </a: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flipV="1">
            <a:off x="2971800" y="31242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2971800" y="1524000"/>
            <a:ext cx="1066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2971800" y="38862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 flipV="1">
            <a:off x="4038600" y="1524000"/>
            <a:ext cx="762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7010400" y="32004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7010400" y="1600200"/>
            <a:ext cx="1066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7010400" y="39624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H="1" flipV="1">
            <a:off x="8077200" y="1600200"/>
            <a:ext cx="762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35052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3108326" y="5522914"/>
            <a:ext cx="46640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Imagine we have a molecule bouncing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back and forth between two plates a distance L apart at speed v.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8670926" y="1636714"/>
            <a:ext cx="15398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light molecules (like He) 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8534400" y="3962401"/>
            <a:ext cx="21336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T=2L/v is smaller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Frequency at which air impacts walls is higher.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Why your voice goes up when you inhale He.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8518525" y="3084513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 is large</a:t>
            </a:r>
          </a:p>
        </p:txBody>
      </p:sp>
    </p:spTree>
    <p:extLst>
      <p:ext uri="{BB962C8B-B14F-4D97-AF65-F5344CB8AC3E}">
        <p14:creationId xmlns:p14="http://schemas.microsoft.com/office/powerpoint/2010/main" val="20349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2.08044E-6 L 0.375 2.080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pressure over North America</a:t>
            </a:r>
            <a:endParaRPr lang="en-US" dirty="0"/>
          </a:p>
        </p:txBody>
      </p:sp>
      <p:pic>
        <p:nvPicPr>
          <p:cNvPr id="1026" name="Picture 2" descr="http://www.wpc.ncep.noaa.gov/sfc/radsfcus_exp_new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37" y="1825625"/>
            <a:ext cx="61965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a dimple in the middle of this cup?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76258" cy="4351338"/>
          </a:xfrm>
        </p:spPr>
        <p:txBody>
          <a:bodyPr/>
          <a:lstStyle/>
          <a:p>
            <a:r>
              <a:rPr lang="en-US" dirty="0" smtClean="0"/>
              <a:t>Earth is spinning</a:t>
            </a:r>
          </a:p>
          <a:p>
            <a:r>
              <a:rPr lang="en-US" dirty="0" smtClean="0"/>
              <a:t>Imagine you have a cup of coffee that you stir- what does the surface look like?</a:t>
            </a:r>
          </a:p>
          <a:p>
            <a:r>
              <a:rPr lang="en-US" dirty="0" smtClean="0"/>
              <a:t>Why is this?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5" y="1690688"/>
            <a:ext cx="37623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2691</TotalTime>
  <Words>1159</Words>
  <Application>Microsoft Office PowerPoint</Application>
  <PresentationFormat>Widescreen</PresentationFormat>
  <Paragraphs>172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Meteorology 2020: Severe Storms</vt:lpstr>
      <vt:lpstr>Some useful resources</vt:lpstr>
      <vt:lpstr>General slide on study events</vt:lpstr>
      <vt:lpstr>What is pressure?</vt:lpstr>
      <vt:lpstr>So on average</vt:lpstr>
      <vt:lpstr>If now in each unit of area A…</vt:lpstr>
      <vt:lpstr>Note one implication</vt:lpstr>
      <vt:lpstr>Current pressure over North America</vt:lpstr>
      <vt:lpstr>How do I get a dimple in the middle of this cup?</vt:lpstr>
      <vt:lpstr>Answer- it takes a force to make things go in a circle</vt:lpstr>
      <vt:lpstr>If we look down on the earth from above the pole which way does it spin?</vt:lpstr>
      <vt:lpstr>Similarly…</vt:lpstr>
      <vt:lpstr>Another way of thinking about this</vt:lpstr>
      <vt:lpstr>How do we know this is a hurricane?</vt:lpstr>
      <vt:lpstr>Coriolis and pressure force demo</vt:lpstr>
      <vt:lpstr>Wind speed distribution</vt:lpstr>
      <vt:lpstr>Basic principle</vt:lpstr>
      <vt:lpstr>A cyclone is approaching Darwin, Australia from the north</vt:lpstr>
      <vt:lpstr>Distribution of tropical cyclones</vt:lpstr>
      <vt:lpstr>Definition of tropical cyclones</vt:lpstr>
      <vt:lpstr>Interbasin distribution of TCs, SSTs</vt:lpstr>
      <vt:lpstr>PowerPoint Presentation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Meteorology 2020: Severe Storms</dc:title>
  <dc:creator>Anand Gnanadesikan</dc:creator>
  <cp:lastModifiedBy>Anand Gnanadesikan</cp:lastModifiedBy>
  <cp:revision>6</cp:revision>
  <dcterms:created xsi:type="dcterms:W3CDTF">2019-11-16T05:53:23Z</dcterms:created>
  <dcterms:modified xsi:type="dcterms:W3CDTF">2019-11-24T00:32:39Z</dcterms:modified>
</cp:coreProperties>
</file>